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3" r:id="rId1"/>
  </p:sldMasterIdLst>
  <p:notesMasterIdLst>
    <p:notesMasterId r:id="rId45"/>
  </p:notesMasterIdLst>
  <p:sldIdLst>
    <p:sldId id="686" r:id="rId2"/>
    <p:sldId id="269" r:id="rId3"/>
    <p:sldId id="637" r:id="rId4"/>
    <p:sldId id="638" r:id="rId5"/>
    <p:sldId id="685" r:id="rId6"/>
    <p:sldId id="639" r:id="rId7"/>
    <p:sldId id="653" r:id="rId8"/>
    <p:sldId id="640" r:id="rId9"/>
    <p:sldId id="641" r:id="rId10"/>
    <p:sldId id="642" r:id="rId11"/>
    <p:sldId id="643" r:id="rId12"/>
    <p:sldId id="644" r:id="rId13"/>
    <p:sldId id="645" r:id="rId14"/>
    <p:sldId id="646" r:id="rId15"/>
    <p:sldId id="647" r:id="rId16"/>
    <p:sldId id="648" r:id="rId17"/>
    <p:sldId id="649" r:id="rId18"/>
    <p:sldId id="650" r:id="rId19"/>
    <p:sldId id="651" r:id="rId20"/>
    <p:sldId id="652" r:id="rId21"/>
    <p:sldId id="654" r:id="rId22"/>
    <p:sldId id="688" r:id="rId23"/>
    <p:sldId id="669" r:id="rId24"/>
    <p:sldId id="670" r:id="rId25"/>
    <p:sldId id="671" r:id="rId26"/>
    <p:sldId id="672" r:id="rId27"/>
    <p:sldId id="673" r:id="rId28"/>
    <p:sldId id="674" r:id="rId29"/>
    <p:sldId id="675" r:id="rId30"/>
    <p:sldId id="689" r:id="rId31"/>
    <p:sldId id="676" r:id="rId32"/>
    <p:sldId id="677" r:id="rId33"/>
    <p:sldId id="678" r:id="rId34"/>
    <p:sldId id="679" r:id="rId35"/>
    <p:sldId id="680" r:id="rId36"/>
    <p:sldId id="681" r:id="rId37"/>
    <p:sldId id="682" r:id="rId38"/>
    <p:sldId id="683" r:id="rId39"/>
    <p:sldId id="684" r:id="rId40"/>
    <p:sldId id="690" r:id="rId41"/>
    <p:sldId id="691" r:id="rId42"/>
    <p:sldId id="692" r:id="rId43"/>
    <p:sldId id="694" r:id="rId44"/>
  </p:sldIdLst>
  <p:sldSz cx="9144000" cy="5143500" type="screen16x9"/>
  <p:notesSz cx="6858000" cy="9144000"/>
  <p:embeddedFontLst>
    <p:embeddedFont>
      <p:font typeface="Calibri" pitchFamily="34" charset="0"/>
      <p:regular r:id="rId46"/>
      <p:bold r:id="rId47"/>
      <p:italic r:id="rId48"/>
      <p:boldItalic r:id="rId49"/>
    </p:embeddedFont>
    <p:embeddedFont>
      <p:font typeface="Georgia" pitchFamily="18" charset="0"/>
      <p:regular r:id="rId50"/>
      <p:bold r:id="rId51"/>
      <p:italic r:id="rId52"/>
      <p:boldItalic r:id="rId53"/>
    </p:embeddedFont>
    <p:embeddedFont>
      <p:font typeface="Nunito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7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-82" y="-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87889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  <a:latin typeface="Georgia" panose="02040502050405020303" pitchFamily="18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Georgia" panose="02040502050405020303" pitchFamily="18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Georgia" panose="02040502050405020303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2000">
                <a:latin typeface="Georgia" panose="02040502050405020303" pitchFamily="18" charset="0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800">
                <a:solidFill>
                  <a:schemeClr val="bg2"/>
                </a:solidFill>
                <a:latin typeface="Georgia" panose="02040502050405020303" pitchFamily="18" charset="0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 lang="en-US" dirty="0" smtClean="0"/>
          </a:p>
          <a:p>
            <a:pPr lvl="1"/>
            <a:endParaRPr dirty="0"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latin typeface="Georgia" panose="02040502050405020303" pitchFamily="18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Georgia" panose="02040502050405020303" pitchFamily="18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Georgia" panose="02040502050405020303" pitchFamily="18" charset="0"/>
              </a:defRPr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Georgia" panose="02040502050405020303" pitchFamily="18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26" name="Google Shape;126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7" name="Google Shape;137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</p:grpSp>
      <p:sp>
        <p:nvSpPr>
          <p:cNvPr id="144" name="Google Shape;14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latin typeface="Georgia" panose="02040502050405020303" pitchFamily="18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Georgia" panose="02040502050405020303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6" r:id="rId4"/>
    <p:sldLayoutId id="2147483657" r:id="rId5"/>
    <p:sldLayoutId id="2147483658" r:id="rId6"/>
    <p:sldLayoutId id="2147483659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Georgia" panose="02040502050405020303" pitchFamily="18" charset="0"/>
          <a:ea typeface="Georgia" panose="02040502050405020303" pitchFamily="18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Georgia" panose="02040502050405020303" pitchFamily="18" charset="0"/>
          <a:ea typeface="Georgia" panose="02040502050405020303" pitchFamily="18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w3schools.com/colors/colors_rgb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quickdraw.withgoogle.com/" TargetMode="External"/><Relationship Id="rId2" Type="http://schemas.openxmlformats.org/officeDocument/2006/relationships/hyperlink" Target="https://emojiscavengerhunt.with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deepart.io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</a:t>
            </a:r>
            <a:br>
              <a:rPr lang="en-US" dirty="0" smtClean="0"/>
            </a:br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Google Shape;7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513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pic>
        <p:nvPicPr>
          <p:cNvPr id="2050" name="Picture 2" descr="https://miro.medium.com/max/942/0*ycWAwfUONTR1UhA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6" y="845600"/>
            <a:ext cx="7758467" cy="382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171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 computers handle images?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026" y="1399392"/>
            <a:ext cx="5734155" cy="35378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172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Pixel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4954417" cy="286686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word “pixel” means a picture element. </a:t>
            </a:r>
            <a:endParaRPr lang="en-US" dirty="0" smtClean="0"/>
          </a:p>
          <a:p>
            <a:r>
              <a:rPr lang="en-US" dirty="0" smtClean="0"/>
              <a:t>Every </a:t>
            </a:r>
            <a:r>
              <a:rPr lang="en-US" dirty="0"/>
              <a:t>photograph, in digital form, is made up of </a:t>
            </a:r>
            <a:r>
              <a:rPr lang="en-US" dirty="0" smtClean="0"/>
              <a:t>pixels.</a:t>
            </a:r>
          </a:p>
          <a:p>
            <a:r>
              <a:rPr lang="en-US" dirty="0" smtClean="0"/>
              <a:t>They </a:t>
            </a:r>
            <a:r>
              <a:rPr lang="en-US" dirty="0"/>
              <a:t>are the smallest unit of information that make up </a:t>
            </a:r>
            <a:r>
              <a:rPr lang="en-US" dirty="0" smtClean="0"/>
              <a:t>a picture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Usually </a:t>
            </a:r>
            <a:r>
              <a:rPr lang="en-US" dirty="0"/>
              <a:t>round or square, they </a:t>
            </a:r>
            <a:r>
              <a:rPr lang="en-US" dirty="0" smtClean="0"/>
              <a:t>are typically </a:t>
            </a:r>
            <a:r>
              <a:rPr lang="en-US" dirty="0"/>
              <a:t>arranged in a 2-dimensional grid. </a:t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pic>
        <p:nvPicPr>
          <p:cNvPr id="3074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873" y="1481177"/>
            <a:ext cx="2477314" cy="247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116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Resolution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4531224" cy="2866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number of pixels in an image is sometimes called the </a:t>
            </a:r>
            <a:r>
              <a:rPr lang="en-US" i="1" dirty="0"/>
              <a:t>resolution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the term is used to </a:t>
            </a:r>
            <a:r>
              <a:rPr lang="en-US" dirty="0" smtClean="0"/>
              <a:t>describe pixel </a:t>
            </a:r>
            <a:r>
              <a:rPr lang="en-US" dirty="0"/>
              <a:t>count, one convention </a:t>
            </a:r>
            <a:r>
              <a:rPr lang="en-US" dirty="0" smtClean="0"/>
              <a:t>is to </a:t>
            </a:r>
            <a:r>
              <a:rPr lang="en-US" dirty="0"/>
              <a:t>express resolution as the width by the height, for example </a:t>
            </a:r>
            <a:r>
              <a:rPr lang="en-US" dirty="0" smtClean="0"/>
              <a:t>a monitor</a:t>
            </a:r>
            <a:r>
              <a:rPr lang="en-US" dirty="0"/>
              <a:t> </a:t>
            </a:r>
            <a:r>
              <a:rPr lang="en-US" dirty="0" smtClean="0"/>
              <a:t>resolution </a:t>
            </a:r>
            <a:r>
              <a:rPr lang="en-US" dirty="0"/>
              <a:t>of 1280×1024.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means there are 1280 pixels from one side to the other, and 1024 </a:t>
            </a:r>
            <a:r>
              <a:rPr lang="en-US" dirty="0" smtClean="0"/>
              <a:t>from top </a:t>
            </a:r>
            <a:r>
              <a:rPr lang="en-US" dirty="0"/>
              <a:t>to bottom. </a:t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pic>
        <p:nvPicPr>
          <p:cNvPr id="4098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534" y="1571861"/>
            <a:ext cx="3600000" cy="2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963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Pixel values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4901518" cy="28668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Each of the pixels that represents an image stored inside a computer has a </a:t>
            </a:r>
            <a:r>
              <a:rPr lang="en-US" i="1" dirty="0"/>
              <a:t>pixel value </a:t>
            </a:r>
            <a:r>
              <a:rPr lang="en-US" dirty="0"/>
              <a:t>which </a:t>
            </a:r>
            <a:r>
              <a:rPr lang="en-US" dirty="0" smtClean="0"/>
              <a:t>describes how </a:t>
            </a:r>
            <a:r>
              <a:rPr lang="en-US" dirty="0"/>
              <a:t>bright that pixel is, and/or what </a:t>
            </a:r>
            <a:r>
              <a:rPr lang="en-US" dirty="0" err="1"/>
              <a:t>colour</a:t>
            </a:r>
            <a:r>
              <a:rPr lang="en-US" dirty="0"/>
              <a:t> it should be. </a:t>
            </a:r>
            <a:endParaRPr lang="en-US" dirty="0" smtClean="0"/>
          </a:p>
          <a:p>
            <a:r>
              <a:rPr lang="en-US" dirty="0" smtClean="0"/>
              <a:t>This number </a:t>
            </a:r>
            <a:r>
              <a:rPr lang="en-US" dirty="0"/>
              <a:t>is stored as an 8-bit integer giving a range of possible values from 0 to 255</a:t>
            </a:r>
            <a:r>
              <a:rPr lang="en-US" dirty="0" smtClean="0"/>
              <a:t>.</a:t>
            </a:r>
          </a:p>
          <a:p>
            <a:r>
              <a:rPr lang="en-US" dirty="0" smtClean="0"/>
              <a:t>Typically</a:t>
            </a:r>
            <a:r>
              <a:rPr lang="en-US" dirty="0"/>
              <a:t>, zero is to be taken as no </a:t>
            </a:r>
            <a:r>
              <a:rPr lang="en-US" dirty="0" err="1"/>
              <a:t>colour</a:t>
            </a:r>
            <a:r>
              <a:rPr lang="en-US" dirty="0"/>
              <a:t> or black and 255 </a:t>
            </a:r>
            <a:r>
              <a:rPr lang="en-US" dirty="0" smtClean="0"/>
              <a:t>is taken </a:t>
            </a:r>
            <a:r>
              <a:rPr lang="en-US" dirty="0"/>
              <a:t>to be full </a:t>
            </a:r>
            <a:r>
              <a:rPr lang="en-US" dirty="0" err="1"/>
              <a:t>colour</a:t>
            </a:r>
            <a:r>
              <a:rPr lang="en-US" dirty="0"/>
              <a:t> or white. </a:t>
            </a:r>
            <a:endParaRPr lang="en-US" dirty="0" smtClean="0"/>
          </a:p>
          <a:p>
            <a:r>
              <a:rPr lang="en-US" dirty="0" smtClean="0"/>
              <a:t>For colored images, we have 3 values of 8 bit each of R, G, and B. 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pic>
        <p:nvPicPr>
          <p:cNvPr id="512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68" y="1481177"/>
            <a:ext cx="318135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121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a digital image?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image is defined as a two-dimensional </a:t>
            </a:r>
            <a:r>
              <a:rPr lang="en-US" dirty="0" err="1"/>
              <a:t>function,</a:t>
            </a:r>
            <a:r>
              <a:rPr lang="en-US" b="1" dirty="0" err="1"/>
              <a:t>F</a:t>
            </a:r>
            <a:r>
              <a:rPr lang="en-US" b="1" dirty="0"/>
              <a:t>(</a:t>
            </a:r>
            <a:r>
              <a:rPr lang="en-US" b="1" dirty="0" err="1"/>
              <a:t>x,y</a:t>
            </a:r>
            <a:r>
              <a:rPr lang="en-US" b="1" dirty="0"/>
              <a:t>)</a:t>
            </a:r>
            <a:r>
              <a:rPr lang="en-US" dirty="0"/>
              <a:t>, where x and y are spatial coordinates, and the amplitude of </a:t>
            </a:r>
            <a:r>
              <a:rPr lang="en-US" b="1" dirty="0"/>
              <a:t>F</a:t>
            </a:r>
            <a:r>
              <a:rPr lang="en-US" dirty="0"/>
              <a:t> at any pair of coordinates (</a:t>
            </a:r>
            <a:r>
              <a:rPr lang="en-US" dirty="0" err="1"/>
              <a:t>x,y</a:t>
            </a:r>
            <a:r>
              <a:rPr lang="en-US" dirty="0"/>
              <a:t>) is called the </a:t>
            </a:r>
            <a:r>
              <a:rPr lang="en-US" b="1" dirty="0"/>
              <a:t>intensity</a:t>
            </a:r>
            <a:r>
              <a:rPr lang="en-US" dirty="0"/>
              <a:t> of that image at that point.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 err="1"/>
              <a:t>x,y</a:t>
            </a:r>
            <a:r>
              <a:rPr lang="en-US" dirty="0"/>
              <a:t>, and amplitude values of </a:t>
            </a:r>
            <a:r>
              <a:rPr lang="en-US" b="1" dirty="0"/>
              <a:t>F</a:t>
            </a:r>
            <a:r>
              <a:rPr lang="en-US" dirty="0"/>
              <a:t> are finite, we call it a </a:t>
            </a:r>
            <a:r>
              <a:rPr lang="en-US" b="1" dirty="0"/>
              <a:t>digital image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Threfore</a:t>
            </a:r>
            <a:r>
              <a:rPr lang="en-US" dirty="0" smtClean="0"/>
              <a:t>, </a:t>
            </a:r>
            <a:r>
              <a:rPr lang="en-US" dirty="0"/>
              <a:t>an image can be defined by a two-dimensional array specifically arranged in rows and columns.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Google Shape;7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956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Binary images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5082886" cy="2866864"/>
          </a:xfrm>
        </p:spPr>
        <p:txBody>
          <a:bodyPr/>
          <a:lstStyle/>
          <a:p>
            <a:r>
              <a:rPr lang="en-US" dirty="0"/>
              <a:t>The binary image as its name suggests, contain only two pixel elements </a:t>
            </a:r>
            <a:r>
              <a:rPr lang="en-US" dirty="0" err="1"/>
              <a:t>i.e</a:t>
            </a:r>
            <a:r>
              <a:rPr lang="en-US" dirty="0"/>
              <a:t> 0 &amp; 1,where 0 refers to black and 1 refers to white.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</a:t>
            </a:r>
            <a:r>
              <a:rPr lang="en-US" dirty="0"/>
              <a:t>image is also known as Monochrome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pic>
        <p:nvPicPr>
          <p:cNvPr id="614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580" y="1729614"/>
            <a:ext cx="3097854" cy="205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637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IN" dirty="0"/>
              <a:t>Grayscale Images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488" y="1481177"/>
            <a:ext cx="3594152" cy="336540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Grayscale images are images which have a range of shades of gray without apparent </a:t>
            </a:r>
            <a:r>
              <a:rPr lang="en-US" dirty="0" err="1"/>
              <a:t>colour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darkest </a:t>
            </a:r>
            <a:r>
              <a:rPr lang="en-US" dirty="0"/>
              <a:t>possible shade is black, which is the total absence of </a:t>
            </a:r>
            <a:r>
              <a:rPr lang="en-US" dirty="0" err="1"/>
              <a:t>colour</a:t>
            </a:r>
            <a:r>
              <a:rPr lang="en-US" dirty="0"/>
              <a:t> or zero value of pixel.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lightest possible </a:t>
            </a:r>
            <a:r>
              <a:rPr lang="en-US" dirty="0"/>
              <a:t>shade is white, which is the total presence of </a:t>
            </a:r>
            <a:r>
              <a:rPr lang="en-US" dirty="0" err="1"/>
              <a:t>colour</a:t>
            </a:r>
            <a:r>
              <a:rPr lang="en-US" dirty="0"/>
              <a:t> or 255 value of a pixel 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  <p:pic>
        <p:nvPicPr>
          <p:cNvPr id="7170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947" y="1851471"/>
            <a:ext cx="5230487" cy="215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879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RGB (colored) images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3972004" cy="2866864"/>
          </a:xfrm>
        </p:spPr>
        <p:txBody>
          <a:bodyPr>
            <a:normAutofit fontScale="92500"/>
          </a:bodyPr>
          <a:lstStyle/>
          <a:p>
            <a:r>
              <a:rPr lang="en-US" dirty="0"/>
              <a:t>These images are made up of three </a:t>
            </a:r>
            <a:r>
              <a:rPr lang="en-US" dirty="0" smtClean="0"/>
              <a:t>primary </a:t>
            </a:r>
            <a:r>
              <a:rPr lang="en-US" dirty="0" err="1" smtClean="0"/>
              <a:t>colours</a:t>
            </a:r>
            <a:r>
              <a:rPr lang="en-US" dirty="0" smtClean="0"/>
              <a:t> </a:t>
            </a:r>
            <a:r>
              <a:rPr lang="en-US" dirty="0"/>
              <a:t>Red, Green and Blue. </a:t>
            </a:r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/>
              <a:t>the </a:t>
            </a:r>
            <a:r>
              <a:rPr lang="en-US" dirty="0" err="1"/>
              <a:t>colours</a:t>
            </a:r>
            <a:r>
              <a:rPr lang="en-US" dirty="0"/>
              <a:t> that are present can be made by combining </a:t>
            </a:r>
            <a:r>
              <a:rPr lang="en-US" dirty="0" smtClean="0"/>
              <a:t>different intensities </a:t>
            </a:r>
            <a:r>
              <a:rPr lang="en-US" dirty="0"/>
              <a:t>of red, green and blue </a:t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  <p:pic>
        <p:nvPicPr>
          <p:cNvPr id="8194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84" y="1549543"/>
            <a:ext cx="3600000" cy="291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056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Lets explore RGB images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www.w3schools.com/colors/colors_rgb.asp</a:t>
            </a:r>
            <a:r>
              <a:rPr lang="en-IN" dirty="0" smtClean="0"/>
              <a:t>   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254" y="2102414"/>
            <a:ext cx="5040000" cy="25977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Google Shape;7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37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57197"/>
          </a:xfrm>
        </p:spPr>
        <p:txBody>
          <a:bodyPr/>
          <a:lstStyle/>
          <a:p>
            <a:r>
              <a:rPr lang="en-US" dirty="0" smtClean="0"/>
              <a:t>Computer Vision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709530"/>
            <a:ext cx="7505700" cy="2729195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to Computer Vision (CV)</a:t>
            </a:r>
          </a:p>
          <a:p>
            <a:r>
              <a:rPr lang="en-US" dirty="0" smtClean="0"/>
              <a:t>Applications of CV</a:t>
            </a:r>
          </a:p>
          <a:p>
            <a:r>
              <a:rPr lang="en-US" dirty="0" smtClean="0"/>
              <a:t>Basic Concepts of CV </a:t>
            </a:r>
          </a:p>
          <a:p>
            <a:r>
              <a:rPr lang="en-US" dirty="0" smtClean="0"/>
              <a:t>Introduction to OpenCV</a:t>
            </a:r>
          </a:p>
          <a:p>
            <a:r>
              <a:rPr lang="en-US" dirty="0" smtClean="0"/>
              <a:t>Image Processing with OpenCV</a:t>
            </a:r>
          </a:p>
          <a:p>
            <a:r>
              <a:rPr lang="en-US" dirty="0" smtClean="0"/>
              <a:t>Convolution </a:t>
            </a:r>
          </a:p>
          <a:p>
            <a:r>
              <a:rPr lang="en-US" dirty="0" smtClean="0"/>
              <a:t>Convolutional Neural Network (CNN)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Google Shape;7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606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  <p:pic>
        <p:nvPicPr>
          <p:cNvPr id="1024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700" y="845600"/>
            <a:ext cx="5400000" cy="401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047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Image feature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0"/>
            <a:ext cx="4372526" cy="336540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feature</a:t>
            </a:r>
            <a:r>
              <a:rPr lang="en-US" dirty="0"/>
              <a:t> is a piece of information about the content of an </a:t>
            </a:r>
            <a:r>
              <a:rPr lang="en-US" dirty="0" smtClean="0"/>
              <a:t>image. </a:t>
            </a:r>
          </a:p>
          <a:p>
            <a:r>
              <a:rPr lang="en-US" dirty="0" smtClean="0"/>
              <a:t>Typically </a:t>
            </a:r>
            <a:r>
              <a:rPr lang="en-US" dirty="0"/>
              <a:t>about whether a certain region of the image has certain properties. </a:t>
            </a:r>
            <a:endParaRPr lang="en-US" dirty="0" smtClean="0"/>
          </a:p>
          <a:p>
            <a:r>
              <a:rPr lang="en-US" dirty="0" smtClean="0"/>
              <a:t>Features </a:t>
            </a:r>
            <a:r>
              <a:rPr lang="en-US" dirty="0"/>
              <a:t>may be specific structures in the image such as points, edges or objects. </a:t>
            </a:r>
            <a:endParaRPr lang="en-US" dirty="0" smtClean="0"/>
          </a:p>
          <a:p>
            <a:r>
              <a:rPr lang="en-US" dirty="0" smtClean="0"/>
              <a:t>Features </a:t>
            </a:r>
            <a:r>
              <a:rPr lang="en-US" dirty="0"/>
              <a:t>are related to motion in image sequences, or to shapes defined in terms of curves or boundaries between different image regions.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434" y="196285"/>
            <a:ext cx="3600000" cy="3284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718" y="3410364"/>
            <a:ext cx="2002759" cy="14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Google Shape;7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062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oogle Shape;7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357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Convolution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Convolution </a:t>
            </a:r>
            <a:r>
              <a:rPr lang="en-US" dirty="0"/>
              <a:t>is a mathematical operation on two functions (f and g) that produces a third </a:t>
            </a:r>
            <a:r>
              <a:rPr lang="en-US" dirty="0" smtClean="0"/>
              <a:t>function that </a:t>
            </a:r>
            <a:r>
              <a:rPr lang="en-US" dirty="0"/>
              <a:t>expresses how the shape of one is modified by the other.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term convolution refers to both the result function and to the process of computing it.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defined as the integral of the product of the two functions after one is reversed and shifted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The integral is evaluated for all values of shift, producing the convolution function.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Google Shape;7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3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/>
              <a:t>Consider two sequences f= {1, 2, 3, 4}, and g={5, 4, 3}</a:t>
            </a:r>
          </a:p>
          <a:p>
            <a:r>
              <a:rPr lang="en-US" dirty="0" smtClean="0"/>
              <a:t>Now to compute the convolution, reverse any sequence and let us reverse g and it becomes {3, 4, 5}</a:t>
            </a:r>
          </a:p>
          <a:p>
            <a:r>
              <a:rPr lang="en-US" dirty="0" smtClean="0"/>
              <a:t>Now, keep f at its place and slide g from left to right and calculate the sum of products for each move. </a:t>
            </a:r>
          </a:p>
          <a:p>
            <a:endParaRPr lang="en-US" dirty="0"/>
          </a:p>
          <a:p>
            <a:r>
              <a:rPr lang="en-US" dirty="0" smtClean="0"/>
              <a:t>For two arrays of sizes n and m, the output length is n+m-1.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24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Google Shape;7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064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25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722" y="357378"/>
            <a:ext cx="5972556" cy="44287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211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Matrix (2-D) Convolution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/>
              <a:t>Normally used in image processing for application like filtering, edge detection and smoothing. </a:t>
            </a:r>
          </a:p>
          <a:p>
            <a:r>
              <a:rPr lang="en-US" dirty="0" smtClean="0"/>
              <a:t>One matrix is image matrix. </a:t>
            </a:r>
          </a:p>
          <a:p>
            <a:r>
              <a:rPr lang="en-US" dirty="0" smtClean="0"/>
              <a:t>The other is called the Kernel (which performs specific function). </a:t>
            </a:r>
          </a:p>
          <a:p>
            <a:r>
              <a:rPr lang="en-US" dirty="0" smtClean="0"/>
              <a:t>The convolution will produce the desired output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26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Google Shape;7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395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2-D convolution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pPr marL="14605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27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59" y="1644843"/>
            <a:ext cx="7686675" cy="30956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4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Step wise calculation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28</a:t>
            </a:fld>
            <a:endParaRPr lang="en-GB"/>
          </a:p>
        </p:txBody>
      </p:sp>
      <p:pic>
        <p:nvPicPr>
          <p:cNvPr id="2050" name="Picture 2" descr="y[0,0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27" y="2034969"/>
            <a:ext cx="2520000" cy="214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y[1,0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577" y="2057640"/>
            <a:ext cx="2520000" cy="214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y[2,0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990" y="2034968"/>
            <a:ext cx="2520000" cy="214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Google Shape;7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829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29</a:t>
            </a:fld>
            <a:endParaRPr lang="en-GB"/>
          </a:p>
        </p:txBody>
      </p:sp>
      <p:pic>
        <p:nvPicPr>
          <p:cNvPr id="3074" name="Picture 2" descr="y[0,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32" y="869968"/>
            <a:ext cx="2160000" cy="18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y[1,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005" y="869968"/>
            <a:ext cx="2160000" cy="18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y[2,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389" y="869968"/>
            <a:ext cx="2160000" cy="18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y[0,2]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2593624"/>
            <a:ext cx="2160000" cy="18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y[1,2]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97" y="2602724"/>
            <a:ext cx="2160000" cy="18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y[2,2]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850" y="2593623"/>
            <a:ext cx="2160000" cy="18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Google Shape;73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597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CV based games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IN" dirty="0" smtClean="0"/>
              <a:t>Emoji Scavenger Hunt </a:t>
            </a:r>
          </a:p>
          <a:p>
            <a:r>
              <a:rPr lang="en-IN" dirty="0" smtClean="0">
                <a:hlinkClick r:id="rId2"/>
              </a:rPr>
              <a:t>https</a:t>
            </a:r>
            <a:r>
              <a:rPr lang="en-IN" dirty="0">
                <a:hlinkClick r:id="rId2"/>
              </a:rPr>
              <a:t>://emojiscavengerhunt.withgoogle.com</a:t>
            </a:r>
            <a:r>
              <a:rPr lang="en-IN" dirty="0" smtClean="0">
                <a:hlinkClick r:id="rId2"/>
              </a:rPr>
              <a:t>/</a:t>
            </a:r>
            <a:r>
              <a:rPr lang="en-IN" dirty="0" smtClean="0"/>
              <a:t> </a:t>
            </a:r>
          </a:p>
          <a:p>
            <a:endParaRPr lang="en-US" dirty="0"/>
          </a:p>
          <a:p>
            <a:r>
              <a:rPr lang="en-IN" dirty="0">
                <a:hlinkClick r:id="rId3"/>
              </a:rPr>
              <a:t>Quick, Draw! (quickdraw.withgoogle.com</a:t>
            </a:r>
            <a:r>
              <a:rPr lang="en-IN" dirty="0" smtClean="0">
                <a:hlinkClick r:id="rId3"/>
              </a:rPr>
              <a:t>)</a:t>
            </a:r>
            <a:r>
              <a:rPr lang="en-IN" dirty="0" smtClean="0"/>
              <a:t> </a:t>
            </a:r>
          </a:p>
          <a:p>
            <a:endParaRPr lang="en-US" dirty="0"/>
          </a:p>
          <a:p>
            <a:r>
              <a:rPr lang="en-IN" dirty="0">
                <a:hlinkClick r:id="rId4"/>
              </a:rPr>
              <a:t>https://deepart.io</a:t>
            </a:r>
            <a:r>
              <a:rPr lang="en-IN" dirty="0" smtClean="0">
                <a:hlinkClick r:id="rId4"/>
              </a:rPr>
              <a:t>/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Google Shape;7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171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Networks (CNN)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30</a:t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oogle Shape;7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46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Convolutional Neural Network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32807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 </a:t>
            </a:r>
            <a:r>
              <a:rPr lang="en-US" b="1" dirty="0"/>
              <a:t>Convolutional Neural Network (</a:t>
            </a:r>
            <a:r>
              <a:rPr lang="en-US" b="1" dirty="0" err="1"/>
              <a:t>ConvNet</a:t>
            </a:r>
            <a:r>
              <a:rPr lang="en-US" b="1" dirty="0"/>
              <a:t>/CNN)</a:t>
            </a:r>
            <a:r>
              <a:rPr lang="en-US" dirty="0"/>
              <a:t> is a Deep Learning algorithm which can take in an input image, assign importance (learnable weights and biases) to various aspects/objects in the image and be able to differentiate one from the other.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pre-processing required in a </a:t>
            </a:r>
            <a:r>
              <a:rPr lang="en-US" dirty="0" err="1"/>
              <a:t>ConvNet</a:t>
            </a:r>
            <a:r>
              <a:rPr lang="en-US" dirty="0"/>
              <a:t> is much lower as compared to other classification algorithms. </a:t>
            </a:r>
            <a:endParaRPr lang="en-US" dirty="0" smtClean="0"/>
          </a:p>
          <a:p>
            <a:r>
              <a:rPr lang="en-US" dirty="0" smtClean="0"/>
              <a:t>While </a:t>
            </a:r>
            <a:r>
              <a:rPr lang="en-US" dirty="0"/>
              <a:t>in primitive methods filters are hand-engineered, with enough training, </a:t>
            </a:r>
            <a:r>
              <a:rPr lang="en-US" dirty="0" err="1"/>
              <a:t>ConvNets</a:t>
            </a:r>
            <a:r>
              <a:rPr lang="en-US" dirty="0"/>
              <a:t> have the ability to learn these filters/characteristics.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389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Architecture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32</a:t>
            </a:fld>
            <a:endParaRPr lang="en-GB"/>
          </a:p>
        </p:txBody>
      </p:sp>
      <p:pic>
        <p:nvPicPr>
          <p:cNvPr id="4098" name="Picture 2" descr="https://miro.medium.com/max/2510/1*vkQ0hXDaQv57sALXAJqux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77" y="1521595"/>
            <a:ext cx="8487046" cy="286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173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Different from other NN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3988240" cy="28668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Do not convert images into vectors or arrays </a:t>
            </a:r>
          </a:p>
          <a:p>
            <a:r>
              <a:rPr lang="en-US" dirty="0"/>
              <a:t>A </a:t>
            </a:r>
            <a:r>
              <a:rPr lang="en-US" dirty="0" err="1"/>
              <a:t>ConvNet</a:t>
            </a:r>
            <a:r>
              <a:rPr lang="en-US" dirty="0"/>
              <a:t> is able to </a:t>
            </a:r>
            <a:r>
              <a:rPr lang="en-US" b="1" dirty="0"/>
              <a:t>successfully capture the Spatial and Temporal dependencies</a:t>
            </a:r>
            <a:r>
              <a:rPr lang="en-US" dirty="0"/>
              <a:t> in an image through the application of relevant filters. 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33</a:t>
            </a:fld>
            <a:endParaRPr lang="en-GB"/>
          </a:p>
        </p:txBody>
      </p:sp>
      <p:pic>
        <p:nvPicPr>
          <p:cNvPr id="5122" name="Picture 2" descr="https://miro.medium.com/max/425/1*GLQjM9k0gZ14nYF0XmkRW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440" y="1422064"/>
            <a:ext cx="404812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372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Convolutional layer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2986223" cy="2866864"/>
          </a:xfrm>
        </p:spPr>
        <p:txBody>
          <a:bodyPr>
            <a:normAutofit/>
          </a:bodyPr>
          <a:lstStyle/>
          <a:p>
            <a:r>
              <a:rPr lang="en-US" dirty="0" smtClean="0"/>
              <a:t>Input image </a:t>
            </a:r>
          </a:p>
          <a:p>
            <a:pPr marL="146050" indent="0">
              <a:buNone/>
            </a:pPr>
            <a:r>
              <a:rPr lang="en-US" dirty="0" smtClean="0"/>
              <a:t>     I  = 5x5x1</a:t>
            </a:r>
          </a:p>
          <a:p>
            <a:r>
              <a:rPr lang="en-US" dirty="0" smtClean="0"/>
              <a:t>Kernel K </a:t>
            </a:r>
            <a:r>
              <a:rPr lang="en-US" dirty="0"/>
              <a:t>as a 3x3x1 matrix</a:t>
            </a:r>
            <a:r>
              <a:rPr lang="en-US" dirty="0" smtClean="0"/>
              <a:t>.</a:t>
            </a:r>
          </a:p>
          <a:p>
            <a:r>
              <a:rPr lang="en-US" dirty="0" smtClean="0"/>
              <a:t>Output is 3x3x1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34</a:t>
            </a:fld>
            <a:endParaRPr lang="en-GB"/>
          </a:p>
        </p:txBody>
      </p:sp>
      <p:pic>
        <p:nvPicPr>
          <p:cNvPr id="6146" name="Picture 2" descr="https://miro.medium.com/max/526/1*GcI7G-JLAQiEoCON7xFbh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373" y="1279668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654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For RGB images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35</a:t>
            </a:fld>
            <a:endParaRPr lang="en-GB"/>
          </a:p>
        </p:txBody>
      </p:sp>
      <p:pic>
        <p:nvPicPr>
          <p:cNvPr id="7170" name="Picture 2" descr="https://miro.medium.com/max/1280/1*ciDgQEjViWLnCbmX-EeSr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116" y="1363982"/>
            <a:ext cx="6678738" cy="375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50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more layers for convolution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654894" cy="286686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objective of the Convolution Operation is to </a:t>
            </a:r>
            <a:r>
              <a:rPr lang="en-US" b="1" dirty="0"/>
              <a:t>extract the high-level features</a:t>
            </a:r>
            <a:r>
              <a:rPr lang="en-US" dirty="0"/>
              <a:t> such as edges, from the input </a:t>
            </a:r>
            <a:r>
              <a:rPr lang="en-US" dirty="0" smtClean="0"/>
              <a:t>image.</a:t>
            </a:r>
          </a:p>
          <a:p>
            <a:r>
              <a:rPr lang="en-US" dirty="0" err="1" smtClean="0"/>
              <a:t>ConvNets</a:t>
            </a:r>
            <a:r>
              <a:rPr lang="en-US" dirty="0" smtClean="0"/>
              <a:t> </a:t>
            </a:r>
            <a:r>
              <a:rPr lang="en-US" dirty="0"/>
              <a:t>need not be limited to only one Convolutional Layer</a:t>
            </a:r>
            <a:r>
              <a:rPr lang="en-US" dirty="0" smtClean="0"/>
              <a:t>.</a:t>
            </a:r>
          </a:p>
          <a:p>
            <a:r>
              <a:rPr lang="en-US" dirty="0"/>
              <a:t>Conventionally, the first </a:t>
            </a:r>
            <a:r>
              <a:rPr lang="en-US" dirty="0" err="1"/>
              <a:t>ConvLayer</a:t>
            </a:r>
            <a:r>
              <a:rPr lang="en-US" dirty="0"/>
              <a:t> is responsible for capturing the Low-Level features such as edges, color, gradient orientation, etc. With added layers, the architecture adapts to the High-Level features as well,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36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Google Shape;7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551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Pooling layer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4486181" cy="28668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Pooling layer is responsible for reducing the spatial size of the Convolved Feature.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to decrease the computational power required to process the data through dimensionality reduction. </a:t>
            </a:r>
            <a:endParaRPr lang="en-US" dirty="0" smtClean="0"/>
          </a:p>
          <a:p>
            <a:r>
              <a:rPr lang="en-US" dirty="0" smtClean="0"/>
              <a:t>Furthermore</a:t>
            </a:r>
            <a:r>
              <a:rPr lang="en-US" dirty="0"/>
              <a:t>, it is useful for extracting dominant features 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37</a:t>
            </a:fld>
            <a:endParaRPr lang="en-GB"/>
          </a:p>
        </p:txBody>
      </p:sp>
      <p:pic>
        <p:nvPicPr>
          <p:cNvPr id="8196" name="Picture 4" descr="https://miro.medium.com/max/396/1*uoWYsCV5vBU8SHFPAPao-w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534" y="2575068"/>
            <a:ext cx="37719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440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pooling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3852438" cy="286686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Max pooling: </a:t>
            </a:r>
            <a:r>
              <a:rPr lang="en-US" dirty="0" smtClean="0"/>
              <a:t>It</a:t>
            </a:r>
            <a:r>
              <a:rPr lang="en-US" dirty="0"/>
              <a:t> returns the maximum value from the portion of the image covered by the Kernel</a:t>
            </a:r>
            <a:r>
              <a:rPr lang="en-US" dirty="0" smtClean="0"/>
              <a:t>.</a:t>
            </a:r>
            <a:r>
              <a:rPr lang="en-US" dirty="0"/>
              <a:t> Max Pooling also performs as a</a:t>
            </a:r>
            <a:r>
              <a:rPr lang="en-US" b="1" dirty="0"/>
              <a:t> </a:t>
            </a:r>
            <a:r>
              <a:rPr lang="en-US" dirty="0"/>
              <a:t>Noise Suppressant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Average Pooling: </a:t>
            </a:r>
            <a:r>
              <a:rPr lang="en-US" dirty="0"/>
              <a:t>returns the average of all the values from the portion of the image covered by the Kernel.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38</a:t>
            </a:fld>
            <a:endParaRPr lang="en-GB"/>
          </a:p>
        </p:txBody>
      </p:sp>
      <p:pic>
        <p:nvPicPr>
          <p:cNvPr id="9218" name="Picture 2" descr="https://miro.medium.com/max/596/1*KQIEqhxzICU7thjaQBfPB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871" y="1159835"/>
            <a:ext cx="3926652" cy="289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244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Classification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>
            <a:normAutofit fontScale="92500"/>
          </a:bodyPr>
          <a:lstStyle/>
          <a:p>
            <a:r>
              <a:rPr lang="en-US" dirty="0"/>
              <a:t>Adding a Fully-Connected layer is a (usually) cheap way of learning non-linear combinations of the high-level features as represented by the output of the convolutional layer.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Fully-Connected layer is learning a possibly non-linear function in that space</a:t>
            </a:r>
            <a:r>
              <a:rPr lang="en-US" dirty="0" smtClean="0"/>
              <a:t>.</a:t>
            </a:r>
          </a:p>
          <a:p>
            <a:r>
              <a:rPr lang="en-US" dirty="0"/>
              <a:t>Over a series of epochs, the model is able to distinguish between dominating and certain low-level features in images and classify them using the </a:t>
            </a:r>
            <a:r>
              <a:rPr lang="en-US" b="1" dirty="0"/>
              <a:t>Softmax Classification</a:t>
            </a:r>
            <a:r>
              <a:rPr lang="en-US" dirty="0"/>
              <a:t> technique.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39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Google Shape;7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965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89" y="1540068"/>
            <a:ext cx="7010400" cy="3200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264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40</a:t>
            </a:fld>
            <a:endParaRPr lang="en-GB"/>
          </a:p>
        </p:txBody>
      </p:sp>
      <p:pic>
        <p:nvPicPr>
          <p:cNvPr id="10242" name="Picture 2" descr="https://miro.medium.com/max/802/1*kToStLowjokojIQ7pY2ynQ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2" y="952829"/>
            <a:ext cx="7196826" cy="419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027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Softmax function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41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2203233"/>
            <a:ext cx="5760000" cy="27340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750" y="1159946"/>
            <a:ext cx="2658462" cy="108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Google Shape;7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622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42</a:t>
            </a:fld>
            <a:endParaRPr lang="en-GB"/>
          </a:p>
        </p:txBody>
      </p:sp>
      <p:pic>
        <p:nvPicPr>
          <p:cNvPr id="11266" name="Picture 2" descr="https://miro.medium.com/max/1562/1*KvygqiInUpBzpknb-KVKJw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304368"/>
            <a:ext cx="7439025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81" y="3422793"/>
            <a:ext cx="2590800" cy="1514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003" y="3352244"/>
            <a:ext cx="4424409" cy="153068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Google Shape;7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814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43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6" y="831934"/>
            <a:ext cx="8009920" cy="43467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270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</a:t>
            </a:r>
            <a:br>
              <a:rPr lang="en-US" dirty="0" smtClean="0"/>
            </a:br>
            <a:r>
              <a:rPr lang="en-US" dirty="0" smtClean="0"/>
              <a:t>Computer 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oogle Shape;7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182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Applications of Computer Vision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/>
              <a:t>Face Detection/Recognition </a:t>
            </a:r>
          </a:p>
          <a:p>
            <a:r>
              <a:rPr lang="en-US" dirty="0" smtClean="0"/>
              <a:t>Facial filters </a:t>
            </a:r>
          </a:p>
          <a:p>
            <a:r>
              <a:rPr lang="en-US" dirty="0" smtClean="0"/>
              <a:t>Image search </a:t>
            </a:r>
          </a:p>
          <a:p>
            <a:r>
              <a:rPr lang="en-US" dirty="0" smtClean="0"/>
              <a:t>Self-driving cars </a:t>
            </a:r>
          </a:p>
          <a:p>
            <a:r>
              <a:rPr lang="en-US" dirty="0" smtClean="0"/>
              <a:t>Face unlock </a:t>
            </a:r>
          </a:p>
          <a:p>
            <a:r>
              <a:rPr lang="en-US" dirty="0" smtClean="0"/>
              <a:t>Medical imaging </a:t>
            </a:r>
          </a:p>
          <a:p>
            <a:r>
              <a:rPr lang="en-US" dirty="0" smtClean="0"/>
              <a:t>Optical Character recognition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pic>
        <p:nvPicPr>
          <p:cNvPr id="1026" name="Picture 2" descr="https://miro.medium.com/max/958/0*rs9aCrqnSDK863oZ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434" y="1336215"/>
            <a:ext cx="3600000" cy="173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514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Human vision and Computer vision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571861"/>
            <a:ext cx="7505700" cy="33703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875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CV tasks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/>
              <a:t>Classification: </a:t>
            </a:r>
            <a:r>
              <a:rPr lang="en-US" dirty="0"/>
              <a:t>The task of classification, when it relates to images, generally refers to assigning a label to the whole image, e.g. ‘cat</a:t>
            </a:r>
            <a:r>
              <a:rPr lang="en-US" dirty="0" smtClean="0"/>
              <a:t>’.</a:t>
            </a:r>
          </a:p>
          <a:p>
            <a:endParaRPr lang="en-US" dirty="0" smtClean="0"/>
          </a:p>
          <a:p>
            <a:r>
              <a:rPr lang="en-US" dirty="0" smtClean="0"/>
              <a:t>Localization: It refer </a:t>
            </a:r>
            <a:r>
              <a:rPr lang="en-US" dirty="0"/>
              <a:t>to finding where the object is in said image, usually denoted by the output of some form of bounding box around the object. 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Google Shape;7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626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Object Detection: </a:t>
            </a:r>
            <a:r>
              <a:rPr lang="en-US" dirty="0"/>
              <a:t>finding instances of real-world objects such as faces, bicycles, </a:t>
            </a:r>
            <a:r>
              <a:rPr lang="en-US" dirty="0" smtClean="0"/>
              <a:t>and buildings </a:t>
            </a:r>
            <a:r>
              <a:rPr lang="en-US" dirty="0"/>
              <a:t>in images or videos. </a:t>
            </a:r>
            <a:r>
              <a:rPr lang="en-US" dirty="0" smtClean="0"/>
              <a:t>Object </a:t>
            </a:r>
            <a:r>
              <a:rPr lang="en-US" dirty="0"/>
              <a:t>detection algorithms typically use extracted features </a:t>
            </a:r>
            <a:r>
              <a:rPr lang="en-US" dirty="0" smtClean="0"/>
              <a:t>and learning </a:t>
            </a:r>
            <a:r>
              <a:rPr lang="en-US" dirty="0"/>
              <a:t>algorithms to recognize instances of an object category.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Instance </a:t>
            </a:r>
            <a:r>
              <a:rPr lang="en-US" dirty="0" smtClean="0"/>
              <a:t>Segmentation: It </a:t>
            </a:r>
            <a:r>
              <a:rPr lang="en-US" dirty="0"/>
              <a:t>is the process of detecting instances of the objects, giving them a category </a:t>
            </a:r>
            <a:r>
              <a:rPr lang="en-US" dirty="0" smtClean="0"/>
              <a:t>and then </a:t>
            </a:r>
            <a:r>
              <a:rPr lang="en-US" dirty="0"/>
              <a:t>giving each pixel a label on the basis of that.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Google Shape;7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817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3359</TotalTime>
  <Words>1023</Words>
  <Application>Microsoft Office PowerPoint</Application>
  <PresentationFormat>On-screen Show (16:9)</PresentationFormat>
  <Paragraphs>168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Georgia</vt:lpstr>
      <vt:lpstr>Nunito</vt:lpstr>
      <vt:lpstr>Shift</vt:lpstr>
      <vt:lpstr>Introduction to Deep Learning</vt:lpstr>
      <vt:lpstr>Computer Vision</vt:lpstr>
      <vt:lpstr>CV based games </vt:lpstr>
      <vt:lpstr>PowerPoint Presentation</vt:lpstr>
      <vt:lpstr>Applications of  Computer Vision</vt:lpstr>
      <vt:lpstr>Applications of Computer Vision</vt:lpstr>
      <vt:lpstr>Human vision and Computer vision</vt:lpstr>
      <vt:lpstr>CV tasks </vt:lpstr>
      <vt:lpstr>PowerPoint Presentation</vt:lpstr>
      <vt:lpstr>PowerPoint Presentation</vt:lpstr>
      <vt:lpstr>How do computers handle images?</vt:lpstr>
      <vt:lpstr>Pixel</vt:lpstr>
      <vt:lpstr>Resolution </vt:lpstr>
      <vt:lpstr>Pixel values </vt:lpstr>
      <vt:lpstr>What is a digital image?</vt:lpstr>
      <vt:lpstr>Binary images </vt:lpstr>
      <vt:lpstr>Grayscale Images </vt:lpstr>
      <vt:lpstr>RGB (colored) images</vt:lpstr>
      <vt:lpstr>Lets explore RGB images </vt:lpstr>
      <vt:lpstr>PowerPoint Presentation</vt:lpstr>
      <vt:lpstr>Image feature</vt:lpstr>
      <vt:lpstr>Convolution</vt:lpstr>
      <vt:lpstr>Convolution</vt:lpstr>
      <vt:lpstr>Examples </vt:lpstr>
      <vt:lpstr>PowerPoint Presentation</vt:lpstr>
      <vt:lpstr>Matrix (2-D) Convolution </vt:lpstr>
      <vt:lpstr>2-D convolution </vt:lpstr>
      <vt:lpstr>Step wise calculation </vt:lpstr>
      <vt:lpstr>PowerPoint Presentation</vt:lpstr>
      <vt:lpstr>Convolutional Neural Networks (CNN)</vt:lpstr>
      <vt:lpstr>Convolutional Neural Network</vt:lpstr>
      <vt:lpstr>Architecture</vt:lpstr>
      <vt:lpstr>Different from other NN</vt:lpstr>
      <vt:lpstr>Convolutional layer</vt:lpstr>
      <vt:lpstr>For RGB images</vt:lpstr>
      <vt:lpstr>Why more layers for convolution</vt:lpstr>
      <vt:lpstr>Pooling layer</vt:lpstr>
      <vt:lpstr>Types of pooling </vt:lpstr>
      <vt:lpstr>Classification</vt:lpstr>
      <vt:lpstr>PowerPoint Presentation</vt:lpstr>
      <vt:lpstr>Softmax function</vt:lpstr>
      <vt:lpstr>Example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  For CBSE Teachers</dc:title>
  <dc:creator>Sandeep Saini</dc:creator>
  <cp:lastModifiedBy>Windows User</cp:lastModifiedBy>
  <cp:revision>226</cp:revision>
  <dcterms:modified xsi:type="dcterms:W3CDTF">2022-05-17T15:55:06Z</dcterms:modified>
</cp:coreProperties>
</file>